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sldIdLst>
    <p:sldId id="305" r:id="rId2"/>
    <p:sldId id="344" r:id="rId3"/>
    <p:sldId id="343" r:id="rId4"/>
    <p:sldId id="347" r:id="rId5"/>
    <p:sldId id="366" r:id="rId6"/>
    <p:sldId id="367" r:id="rId7"/>
    <p:sldId id="359" r:id="rId8"/>
    <p:sldId id="345" r:id="rId9"/>
    <p:sldId id="349" r:id="rId10"/>
    <p:sldId id="346" r:id="rId11"/>
    <p:sldId id="271" r:id="rId12"/>
  </p:sldIdLst>
  <p:sldSz cx="9144000" cy="5143500" type="screen16x9"/>
  <p:notesSz cx="6858000" cy="9144000"/>
  <p:embeddedFontLst>
    <p:embeddedFont>
      <p:font typeface="优设标题黑" panose="02010600030101010101" charset="-122"/>
      <p:regular r:id="rId14"/>
    </p:embeddedFont>
    <p:embeddedFont>
      <p:font typeface="微软雅黑" panose="020B0503020204020204" pitchFamily="34" charset="-122"/>
      <p:regular r:id="rId15"/>
      <p:bold r:id="rId16"/>
    </p:embeddedFont>
  </p:embeddedFontLst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33CCFF"/>
    <a:srgbClr val="392C47"/>
    <a:srgbClr val="666699"/>
    <a:srgbClr val="FFFF99"/>
    <a:srgbClr val="000000"/>
    <a:srgbClr val="666666"/>
    <a:srgbClr val="F03F30"/>
    <a:srgbClr val="FB94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9"/>
    <p:restoredTop sz="94932" autoAdjust="0"/>
  </p:normalViewPr>
  <p:slideViewPr>
    <p:cSldViewPr snapToGrid="0" snapToObjects="1">
      <p:cViewPr varScale="1">
        <p:scale>
          <a:sx n="109" d="100"/>
          <a:sy n="109" d="100"/>
        </p:scale>
        <p:origin x="706" y="62"/>
      </p:cViewPr>
      <p:guideLst>
        <p:guide pos="416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eg>
</file>

<file path=ppt/media/image2.png>
</file>

<file path=ppt/media/image3.jpeg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F7B1C-32BA-D146-8C2D-F2777EBC203E}" type="datetimeFigureOut">
              <a:rPr kumimoji="1" lang="zh-CN" altLang="en-US" smtClean="0"/>
              <a:t>2024/11/23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ECE2FD-4FF7-4B4D-841A-34694F1908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CE2FD-4FF7-4B4D-841A-34694F1908E5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5126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CE2FD-4FF7-4B4D-841A-34694F1908E5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6447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CE2FD-4FF7-4B4D-841A-34694F1908E5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0733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CE2FD-4FF7-4B4D-841A-34694F1908E5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6604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亮亮图文旗舰店</a:t>
            </a:r>
            <a:r>
              <a:rPr lang="en-US" altLang="zh-CN"/>
              <a:t>https://liangliangtuwen.tmall.com</a:t>
            </a: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CE2FD-4FF7-4B4D-841A-34694F1908E5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242820" y="132080"/>
            <a:ext cx="4658360" cy="4652010"/>
          </a:xfrm>
          <a:prstGeom prst="ellipse">
            <a:avLst/>
          </a:prstGeom>
          <a:noFill/>
          <a:ln>
            <a:solidFill>
              <a:srgbClr val="392C4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781393" cy="5352427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kumimoji="1" lang="en-US" altLang="zh-CN" sz="3600" b="1" dirty="0">
              <a:solidFill>
                <a:srgbClr val="392C47"/>
              </a:solidFill>
              <a:sym typeface="+mn-ea"/>
            </a:endParaRPr>
          </a:p>
          <a:p>
            <a:pPr algn="ctr">
              <a:lnSpc>
                <a:spcPct val="150000"/>
              </a:lnSpc>
            </a:pPr>
            <a:endParaRPr kumimoji="1" lang="en-US" altLang="zh-CN" sz="3600" b="1" dirty="0">
              <a:solidFill>
                <a:srgbClr val="392C47"/>
              </a:solidFill>
              <a:sym typeface="+mn-ea"/>
            </a:endParaRPr>
          </a:p>
          <a:p>
            <a:pPr algn="ctr">
              <a:lnSpc>
                <a:spcPct val="150000"/>
              </a:lnSpc>
            </a:pPr>
            <a:endParaRPr kumimoji="1" lang="en-US" altLang="zh-CN" sz="3200" b="1" dirty="0">
              <a:solidFill>
                <a:srgbClr val="392C47"/>
              </a:solidFill>
              <a:sym typeface="+mn-ea"/>
            </a:endParaRPr>
          </a:p>
          <a:p>
            <a:pPr algn="ctr">
              <a:lnSpc>
                <a:spcPct val="150000"/>
              </a:lnSpc>
            </a:pPr>
            <a:endParaRPr kumimoji="1" lang="en-US" altLang="zh-CN" sz="3200" b="1" dirty="0">
              <a:solidFill>
                <a:srgbClr val="392C47"/>
              </a:solidFill>
              <a:sym typeface="+mn-ea"/>
            </a:endParaRPr>
          </a:p>
          <a:p>
            <a:pPr algn="ctr">
              <a:lnSpc>
                <a:spcPct val="150000"/>
              </a:lnSpc>
            </a:pPr>
            <a:endParaRPr kumimoji="1" lang="en-US" altLang="zh-CN" sz="3200" b="1" dirty="0">
              <a:solidFill>
                <a:srgbClr val="392C47"/>
              </a:solidFill>
              <a:sym typeface="+mn-ea"/>
            </a:endParaRPr>
          </a:p>
          <a:p>
            <a:pPr algn="ctr">
              <a:lnSpc>
                <a:spcPct val="150000"/>
              </a:lnSpc>
            </a:pPr>
            <a:endParaRPr kumimoji="1" lang="en-US" altLang="zh-CN" sz="3200" b="1" dirty="0">
              <a:solidFill>
                <a:srgbClr val="392C47"/>
              </a:solidFill>
              <a:sym typeface="+mn-ea"/>
            </a:endParaRPr>
          </a:p>
          <a:p>
            <a:pPr algn="ctr">
              <a:lnSpc>
                <a:spcPct val="150000"/>
              </a:lnSpc>
            </a:pPr>
            <a:endParaRPr kumimoji="1" lang="en-US" altLang="zh-CN" sz="3200" b="1" dirty="0">
              <a:solidFill>
                <a:srgbClr val="392C47"/>
              </a:solidFill>
              <a:sym typeface="+mn-ea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30B00F4-C48E-E06F-6A9A-4BD0778D3423}"/>
              </a:ext>
            </a:extLst>
          </p:cNvPr>
          <p:cNvSpPr/>
          <p:nvPr/>
        </p:nvSpPr>
        <p:spPr>
          <a:xfrm>
            <a:off x="-166420" y="1452351"/>
            <a:ext cx="9476837" cy="3691149"/>
          </a:xfrm>
          <a:prstGeom prst="rect">
            <a:avLst/>
          </a:prstGeom>
          <a:solidFill>
            <a:schemeClr val="bg1">
              <a:lumMod val="50000"/>
              <a:alpha val="45098"/>
            </a:schemeClr>
          </a:solidFill>
          <a:ln>
            <a:noFill/>
            <a:prstDash val="lgDash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 descr="屏幕上写着字&#10;&#10;中度可信度描述已自动生成">
            <a:extLst>
              <a:ext uri="{FF2B5EF4-FFF2-40B4-BE49-F238E27FC236}">
                <a16:creationId xmlns:a16="http://schemas.microsoft.com/office/drawing/2014/main" id="{D29C46F2-20EB-4EFF-BAE5-9EE6A91C62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051" y="357671"/>
            <a:ext cx="5309897" cy="11475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DDCB063-B4D4-6B39-47DC-0CA0393ADDE8}"/>
              </a:ext>
            </a:extLst>
          </p:cNvPr>
          <p:cNvSpPr txBox="1"/>
          <p:nvPr/>
        </p:nvSpPr>
        <p:spPr>
          <a:xfrm>
            <a:off x="316521" y="1364566"/>
            <a:ext cx="8510954" cy="2959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BUCK</a:t>
            </a:r>
            <a:r>
              <a:rPr kumimoji="1"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电路设计教学</a:t>
            </a:r>
            <a:endParaRPr kumimoji="1"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(BUCK Circuit Design)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所属单位：</a:t>
            </a:r>
            <a:r>
              <a:rPr kumimoji="1"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HITCRT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介绍人：陈华铭 </a:t>
            </a:r>
            <a:endParaRPr kumimoji="1"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325120" y="-155116"/>
            <a:ext cx="9690100" cy="5494020"/>
          </a:xfrm>
          <a:prstGeom prst="rect">
            <a:avLst/>
          </a:prstGeom>
          <a:solidFill>
            <a:schemeClr val="bg1">
              <a:alpha val="4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916015" y="1498850"/>
            <a:ext cx="1512799" cy="1512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0000" dirty="0">
              <a:solidFill>
                <a:srgbClr val="F2F2F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754488" y="1870528"/>
            <a:ext cx="37337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rgbClr val="392C47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微软雅黑" panose="020B0503020204020204" charset="-122"/>
              </a:rPr>
              <a:t>Simulink</a:t>
            </a:r>
            <a:r>
              <a:rPr lang="zh-CN" altLang="en-US" sz="4400" dirty="0">
                <a:solidFill>
                  <a:srgbClr val="392C47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微软雅黑" panose="020B0503020204020204" charset="-122"/>
              </a:rPr>
              <a:t>仿真</a:t>
            </a:r>
          </a:p>
        </p:txBody>
      </p:sp>
      <p:sp>
        <p:nvSpPr>
          <p:cNvPr id="2" name="矩形 1"/>
          <p:cNvSpPr/>
          <p:nvPr/>
        </p:nvSpPr>
        <p:spPr>
          <a:xfrm>
            <a:off x="2241389" y="1445280"/>
            <a:ext cx="86754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9600" dirty="0">
                <a:solidFill>
                  <a:srgbClr val="392C47"/>
                </a:solidFill>
              </a:rPr>
              <a:t>3</a:t>
            </a:r>
            <a:endParaRPr kumimoji="1" lang="zh-CN" altLang="en-US" sz="9600" dirty="0">
              <a:solidFill>
                <a:srgbClr val="392C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97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-1524000" y="-160020"/>
            <a:ext cx="10888980" cy="5494020"/>
          </a:xfrm>
          <a:prstGeom prst="rect">
            <a:avLst/>
          </a:prstGeom>
          <a:solidFill>
            <a:srgbClr val="666699">
              <a:alpha val="4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710404" y="596349"/>
            <a:ext cx="3723194" cy="3723192"/>
          </a:xfrm>
          <a:prstGeom prst="ellipse">
            <a:avLst/>
          </a:prstGeom>
          <a:noFill/>
          <a:ln>
            <a:solidFill>
              <a:srgbClr val="392C4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2909813" y="795758"/>
            <a:ext cx="3324376" cy="3324374"/>
          </a:xfrm>
          <a:prstGeom prst="ellipse">
            <a:avLst/>
          </a:prstGeom>
          <a:solidFill>
            <a:srgbClr val="392C4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431304" y="2196335"/>
            <a:ext cx="228139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4400" b="1" dirty="0">
                <a:solidFill>
                  <a:schemeClr val="bg1"/>
                </a:solidFill>
              </a:rPr>
              <a:t>THANKS</a:t>
            </a:r>
          </a:p>
        </p:txBody>
      </p:sp>
      <p:sp>
        <p:nvSpPr>
          <p:cNvPr id="6" name="椭圆 5"/>
          <p:cNvSpPr/>
          <p:nvPr/>
        </p:nvSpPr>
        <p:spPr>
          <a:xfrm>
            <a:off x="2880952" y="1336899"/>
            <a:ext cx="269134" cy="269134"/>
          </a:xfrm>
          <a:prstGeom prst="ellipse">
            <a:avLst/>
          </a:prstGeom>
          <a:solidFill>
            <a:srgbClr val="FB94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6234189" y="2680462"/>
            <a:ext cx="269134" cy="269134"/>
          </a:xfrm>
          <a:prstGeom prst="ellipse">
            <a:avLst/>
          </a:prstGeom>
          <a:solidFill>
            <a:srgbClr val="F03F3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A62D97A-A66D-436F-7C9D-561ED842543D}"/>
              </a:ext>
            </a:extLst>
          </p:cNvPr>
          <p:cNvSpPr txBox="1"/>
          <p:nvPr/>
        </p:nvSpPr>
        <p:spPr>
          <a:xfrm>
            <a:off x="2142489" y="-33046"/>
            <a:ext cx="48590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微软雅黑" panose="020B0503020204020204" charset="-122"/>
              </a:rPr>
              <a:t>谢谢各位的耐心倾听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273050" y="-175260"/>
            <a:ext cx="9690100" cy="5494020"/>
          </a:xfrm>
          <a:prstGeom prst="rect">
            <a:avLst/>
          </a:prstGeom>
          <a:solidFill>
            <a:schemeClr val="bg1">
              <a:alpha val="45098"/>
            </a:schemeClr>
          </a:solidFill>
          <a:ln>
            <a:prstDash val="lgDash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3438516" y="52300"/>
            <a:ext cx="2266967" cy="15699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0000" dirty="0">
              <a:solidFill>
                <a:srgbClr val="F2F2F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438516" y="423978"/>
            <a:ext cx="22669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rgbClr val="392C47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微软雅黑" panose="020B0503020204020204" charset="-122"/>
              </a:rPr>
              <a:t>Catalog</a:t>
            </a:r>
            <a:endParaRPr lang="zh-CN" altLang="en-US" sz="4400" dirty="0">
              <a:solidFill>
                <a:srgbClr val="392C47"/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微软雅黑" panose="020B050302020402020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B3165D2-6E4C-5E32-5A22-B9FAC0AE6AFE}"/>
              </a:ext>
            </a:extLst>
          </p:cNvPr>
          <p:cNvSpPr/>
          <p:nvPr/>
        </p:nvSpPr>
        <p:spPr>
          <a:xfrm>
            <a:off x="-273050" y="1565097"/>
            <a:ext cx="9476837" cy="3691149"/>
          </a:xfrm>
          <a:prstGeom prst="rect">
            <a:avLst/>
          </a:prstGeom>
          <a:solidFill>
            <a:schemeClr val="bg1">
              <a:lumMod val="50000"/>
              <a:alpha val="45098"/>
            </a:schemeClr>
          </a:solidFill>
          <a:ln>
            <a:noFill/>
            <a:prstDash val="lgDash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3D3F93FD-9EAA-23AB-7E0C-6E5C0B5F7F57}"/>
              </a:ext>
            </a:extLst>
          </p:cNvPr>
          <p:cNvSpPr/>
          <p:nvPr/>
        </p:nvSpPr>
        <p:spPr>
          <a:xfrm>
            <a:off x="1882237" y="1786360"/>
            <a:ext cx="5545501" cy="654147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1.BUCK</a:t>
            </a:r>
            <a:r>
              <a:rPr lang="zh-CN" altLang="en-US" sz="2800" b="1" dirty="0">
                <a:solidFill>
                  <a:schemeClr val="bg1"/>
                </a:solidFill>
              </a:rPr>
              <a:t>拓扑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DE5C344-60C5-CC93-712A-E9198F15F766}"/>
              </a:ext>
            </a:extLst>
          </p:cNvPr>
          <p:cNvSpPr/>
          <p:nvPr/>
        </p:nvSpPr>
        <p:spPr>
          <a:xfrm>
            <a:off x="1882235" y="2921926"/>
            <a:ext cx="5545502" cy="654147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2. </a:t>
            </a:r>
            <a:r>
              <a:rPr lang="zh-CN" altLang="en-US" sz="2800" b="1" dirty="0">
                <a:solidFill>
                  <a:schemeClr val="bg1"/>
                </a:solidFill>
              </a:rPr>
              <a:t>控制策略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0E49B54-7A02-75F0-2C16-BF760353CE6F}"/>
              </a:ext>
            </a:extLst>
          </p:cNvPr>
          <p:cNvSpPr/>
          <p:nvPr/>
        </p:nvSpPr>
        <p:spPr>
          <a:xfrm>
            <a:off x="1882235" y="4057493"/>
            <a:ext cx="5545503" cy="654147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3. Simulink</a:t>
            </a:r>
            <a:r>
              <a:rPr lang="zh-CN" altLang="en-US" sz="2800" b="1" dirty="0">
                <a:solidFill>
                  <a:schemeClr val="bg1"/>
                </a:solidFill>
              </a:rPr>
              <a:t>仿真</a:t>
            </a:r>
          </a:p>
        </p:txBody>
      </p:sp>
    </p:spTree>
    <p:extLst>
      <p:ext uri="{BB962C8B-B14F-4D97-AF65-F5344CB8AC3E}">
        <p14:creationId xmlns:p14="http://schemas.microsoft.com/office/powerpoint/2010/main" val="376151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325120" y="-155116"/>
            <a:ext cx="9690100" cy="5494020"/>
          </a:xfrm>
          <a:prstGeom prst="rect">
            <a:avLst/>
          </a:prstGeom>
          <a:solidFill>
            <a:schemeClr val="bg1">
              <a:alpha val="4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1916015" y="1498850"/>
            <a:ext cx="1512799" cy="1512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0000" dirty="0">
              <a:solidFill>
                <a:srgbClr val="F2F2F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754488" y="1870528"/>
            <a:ext cx="29482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rgbClr val="392C47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微软雅黑" panose="020B0503020204020204" charset="-122"/>
              </a:rPr>
              <a:t>BUCK</a:t>
            </a:r>
            <a:r>
              <a:rPr lang="zh-CN" altLang="en-US" sz="4400" dirty="0">
                <a:solidFill>
                  <a:srgbClr val="392C47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微软雅黑" panose="020B0503020204020204" charset="-122"/>
              </a:rPr>
              <a:t>拓扑</a:t>
            </a:r>
          </a:p>
        </p:txBody>
      </p:sp>
      <p:sp>
        <p:nvSpPr>
          <p:cNvPr id="2" name="矩形 1"/>
          <p:cNvSpPr/>
          <p:nvPr/>
        </p:nvSpPr>
        <p:spPr>
          <a:xfrm>
            <a:off x="2241689" y="1445280"/>
            <a:ext cx="86694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9600" dirty="0">
                <a:solidFill>
                  <a:srgbClr val="392C47"/>
                </a:solidFill>
              </a:rPr>
              <a:t>1</a:t>
            </a:r>
            <a:endParaRPr kumimoji="1" lang="zh-CN" altLang="en-US" sz="9600" dirty="0">
              <a:solidFill>
                <a:srgbClr val="392C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3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E866D6AA-15BE-06CE-836A-59AC1D8F2238}"/>
              </a:ext>
            </a:extLst>
          </p:cNvPr>
          <p:cNvSpPr txBox="1"/>
          <p:nvPr/>
        </p:nvSpPr>
        <p:spPr>
          <a:xfrm>
            <a:off x="618978" y="2025970"/>
            <a:ext cx="5479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优设标题黑" panose="02010600030101010101" charset="-122"/>
                <a:ea typeface="优设标题黑" panose="02010600030101010101" charset="-122"/>
              </a:rPr>
              <a:t>  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BCEEEED-583F-FC01-9CE5-C93744271D40}"/>
              </a:ext>
            </a:extLst>
          </p:cNvPr>
          <p:cNvSpPr/>
          <p:nvPr/>
        </p:nvSpPr>
        <p:spPr>
          <a:xfrm>
            <a:off x="-319390" y="-175260"/>
            <a:ext cx="9690100" cy="5494020"/>
          </a:xfrm>
          <a:prstGeom prst="rect">
            <a:avLst/>
          </a:prstGeom>
          <a:solidFill>
            <a:schemeClr val="bg1">
              <a:alpha val="4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C533D9F-9FE3-C028-A25B-85E5FA9AF1CC}"/>
              </a:ext>
            </a:extLst>
          </p:cNvPr>
          <p:cNvSpPr txBox="1"/>
          <p:nvPr/>
        </p:nvSpPr>
        <p:spPr>
          <a:xfrm>
            <a:off x="618978" y="100400"/>
            <a:ext cx="3601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Introduce?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屏幕上写着字&#10;&#10;中度可信度描述已自动生成">
            <a:extLst>
              <a:ext uri="{FF2B5EF4-FFF2-40B4-BE49-F238E27FC236}">
                <a16:creationId xmlns:a16="http://schemas.microsoft.com/office/drawing/2014/main" id="{3A25C59E-2E54-E7A3-A9DE-F9494A5AE5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348" y="4117552"/>
            <a:ext cx="4747136" cy="1025948"/>
          </a:xfrm>
          <a:prstGeom prst="rect">
            <a:avLst/>
          </a:prstGeom>
          <a:noFill/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A4743D2-2FBE-B26D-ED12-02240A4498C8}"/>
              </a:ext>
            </a:extLst>
          </p:cNvPr>
          <p:cNvCxnSpPr/>
          <p:nvPr/>
        </p:nvCxnSpPr>
        <p:spPr>
          <a:xfrm>
            <a:off x="267643" y="786243"/>
            <a:ext cx="3348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A902F19-D9CC-57E1-DE6C-585F7045D8A9}"/>
              </a:ext>
            </a:extLst>
          </p:cNvPr>
          <p:cNvCxnSpPr/>
          <p:nvPr/>
        </p:nvCxnSpPr>
        <p:spPr>
          <a:xfrm>
            <a:off x="267643" y="941956"/>
            <a:ext cx="1440000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353CAF1B-6FA5-E013-E0BB-A1841670CCF2}"/>
              </a:ext>
            </a:extLst>
          </p:cNvPr>
          <p:cNvSpPr/>
          <p:nvPr/>
        </p:nvSpPr>
        <p:spPr>
          <a:xfrm>
            <a:off x="267643" y="207565"/>
            <a:ext cx="72000" cy="216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82BEC57-6A38-9286-5315-94D5B308732E}"/>
              </a:ext>
            </a:extLst>
          </p:cNvPr>
          <p:cNvSpPr/>
          <p:nvPr/>
        </p:nvSpPr>
        <p:spPr>
          <a:xfrm>
            <a:off x="543099" y="203219"/>
            <a:ext cx="72000" cy="504000"/>
          </a:xfrm>
          <a:prstGeom prst="roundRect">
            <a:avLst/>
          </a:pr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剪去单角 16">
            <a:extLst>
              <a:ext uri="{FF2B5EF4-FFF2-40B4-BE49-F238E27FC236}">
                <a16:creationId xmlns:a16="http://schemas.microsoft.com/office/drawing/2014/main" id="{BF479E4E-C327-BFEC-76B0-8EFECB07C74E}"/>
              </a:ext>
            </a:extLst>
          </p:cNvPr>
          <p:cNvSpPr/>
          <p:nvPr/>
        </p:nvSpPr>
        <p:spPr>
          <a:xfrm>
            <a:off x="402363" y="206731"/>
            <a:ext cx="72000" cy="360000"/>
          </a:xfrm>
          <a:prstGeom prst="snip1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344999E-8C3A-2533-1C06-9E53B780915D}"/>
              </a:ext>
            </a:extLst>
          </p:cNvPr>
          <p:cNvSpPr/>
          <p:nvPr/>
        </p:nvSpPr>
        <p:spPr>
          <a:xfrm>
            <a:off x="4006178" y="264573"/>
            <a:ext cx="2218776" cy="44264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——BUCK Circuit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ACEF21-47A3-EA6C-DEEE-CF56FC1539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63" y="1240885"/>
            <a:ext cx="8419514" cy="287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900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D9D107-6285-B02C-137E-2BDC028F0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D70A362F-B153-AF1F-81BB-007FAD7A89D5}"/>
              </a:ext>
            </a:extLst>
          </p:cNvPr>
          <p:cNvSpPr txBox="1"/>
          <p:nvPr/>
        </p:nvSpPr>
        <p:spPr>
          <a:xfrm>
            <a:off x="618978" y="2025970"/>
            <a:ext cx="5479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优设标题黑" panose="02010600030101010101" charset="-122"/>
                <a:ea typeface="优设标题黑" panose="02010600030101010101" charset="-122"/>
              </a:rPr>
              <a:t>  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20623DC-6009-969C-76B4-80C8A134087F}"/>
              </a:ext>
            </a:extLst>
          </p:cNvPr>
          <p:cNvSpPr/>
          <p:nvPr/>
        </p:nvSpPr>
        <p:spPr>
          <a:xfrm>
            <a:off x="-319390" y="-175260"/>
            <a:ext cx="9690100" cy="5494020"/>
          </a:xfrm>
          <a:prstGeom prst="rect">
            <a:avLst/>
          </a:prstGeom>
          <a:solidFill>
            <a:schemeClr val="bg1">
              <a:alpha val="4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D767CA-EB6B-18ED-A197-62B0A50A36AE}"/>
              </a:ext>
            </a:extLst>
          </p:cNvPr>
          <p:cNvSpPr txBox="1"/>
          <p:nvPr/>
        </p:nvSpPr>
        <p:spPr>
          <a:xfrm>
            <a:off x="618978" y="100400"/>
            <a:ext cx="3601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Introduce?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屏幕上写着字&#10;&#10;中度可信度描述已自动生成">
            <a:extLst>
              <a:ext uri="{FF2B5EF4-FFF2-40B4-BE49-F238E27FC236}">
                <a16:creationId xmlns:a16="http://schemas.microsoft.com/office/drawing/2014/main" id="{DBC4A48B-FF33-7440-0EB5-6669DB8228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348" y="4117552"/>
            <a:ext cx="4747136" cy="1025948"/>
          </a:xfrm>
          <a:prstGeom prst="rect">
            <a:avLst/>
          </a:prstGeom>
          <a:noFill/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7101B41-82AA-24E8-1BBA-7549842B06FD}"/>
              </a:ext>
            </a:extLst>
          </p:cNvPr>
          <p:cNvCxnSpPr/>
          <p:nvPr/>
        </p:nvCxnSpPr>
        <p:spPr>
          <a:xfrm>
            <a:off x="267643" y="786243"/>
            <a:ext cx="3348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6FCF255-49DA-AADE-21E3-6E62206BC924}"/>
              </a:ext>
            </a:extLst>
          </p:cNvPr>
          <p:cNvCxnSpPr/>
          <p:nvPr/>
        </p:nvCxnSpPr>
        <p:spPr>
          <a:xfrm>
            <a:off x="267643" y="941956"/>
            <a:ext cx="1440000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1E99DD4-EE67-6E92-24DC-5FE7391BAAE7}"/>
              </a:ext>
            </a:extLst>
          </p:cNvPr>
          <p:cNvSpPr/>
          <p:nvPr/>
        </p:nvSpPr>
        <p:spPr>
          <a:xfrm>
            <a:off x="267643" y="207565"/>
            <a:ext cx="72000" cy="216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6E91A35C-81F7-5DC3-C59E-4F0C3C47FE5D}"/>
              </a:ext>
            </a:extLst>
          </p:cNvPr>
          <p:cNvSpPr/>
          <p:nvPr/>
        </p:nvSpPr>
        <p:spPr>
          <a:xfrm>
            <a:off x="543099" y="203219"/>
            <a:ext cx="72000" cy="504000"/>
          </a:xfrm>
          <a:prstGeom prst="roundRect">
            <a:avLst/>
          </a:pr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剪去单角 16">
            <a:extLst>
              <a:ext uri="{FF2B5EF4-FFF2-40B4-BE49-F238E27FC236}">
                <a16:creationId xmlns:a16="http://schemas.microsoft.com/office/drawing/2014/main" id="{208AE5ED-9277-CC9A-C041-58C3E76F87A1}"/>
              </a:ext>
            </a:extLst>
          </p:cNvPr>
          <p:cNvSpPr/>
          <p:nvPr/>
        </p:nvSpPr>
        <p:spPr>
          <a:xfrm>
            <a:off x="402363" y="206731"/>
            <a:ext cx="72000" cy="360000"/>
          </a:xfrm>
          <a:prstGeom prst="snip1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9E976015-87B5-82A5-A03F-87C338916FFD}"/>
              </a:ext>
            </a:extLst>
          </p:cNvPr>
          <p:cNvSpPr/>
          <p:nvPr/>
        </p:nvSpPr>
        <p:spPr>
          <a:xfrm>
            <a:off x="4006178" y="264573"/>
            <a:ext cx="2218776" cy="44264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——BUCK Circuit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D52F65F-E10F-2BBC-B33F-B21F93A92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44" y="1147052"/>
            <a:ext cx="8257378" cy="301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129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44B19F-2C1F-69D3-376C-489241EE64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9A67376B-6AC8-805B-02C6-3F852D3F1EA4}"/>
              </a:ext>
            </a:extLst>
          </p:cNvPr>
          <p:cNvSpPr txBox="1"/>
          <p:nvPr/>
        </p:nvSpPr>
        <p:spPr>
          <a:xfrm>
            <a:off x="618978" y="2025970"/>
            <a:ext cx="5479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优设标题黑" panose="02010600030101010101" charset="-122"/>
                <a:ea typeface="优设标题黑" panose="02010600030101010101" charset="-122"/>
              </a:rPr>
              <a:t>  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0279AD-34CB-E31C-32AF-60DE6DFC5879}"/>
              </a:ext>
            </a:extLst>
          </p:cNvPr>
          <p:cNvSpPr/>
          <p:nvPr/>
        </p:nvSpPr>
        <p:spPr>
          <a:xfrm>
            <a:off x="-319390" y="-175260"/>
            <a:ext cx="9690100" cy="5494020"/>
          </a:xfrm>
          <a:prstGeom prst="rect">
            <a:avLst/>
          </a:prstGeom>
          <a:solidFill>
            <a:schemeClr val="bg1">
              <a:alpha val="4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3383B67-0879-F99F-5D58-84842DA16552}"/>
              </a:ext>
            </a:extLst>
          </p:cNvPr>
          <p:cNvSpPr txBox="1"/>
          <p:nvPr/>
        </p:nvSpPr>
        <p:spPr>
          <a:xfrm>
            <a:off x="618978" y="100400"/>
            <a:ext cx="3601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Introduce?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屏幕上写着字&#10;&#10;中度可信度描述已自动生成">
            <a:extLst>
              <a:ext uri="{FF2B5EF4-FFF2-40B4-BE49-F238E27FC236}">
                <a16:creationId xmlns:a16="http://schemas.microsoft.com/office/drawing/2014/main" id="{4B1D09D5-44FF-D1BF-F295-C3BFCBED37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348" y="4117552"/>
            <a:ext cx="4747136" cy="1025948"/>
          </a:xfrm>
          <a:prstGeom prst="rect">
            <a:avLst/>
          </a:prstGeom>
          <a:noFill/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B1E42EC3-F4D4-9D14-7343-A80D4C7C96BE}"/>
              </a:ext>
            </a:extLst>
          </p:cNvPr>
          <p:cNvCxnSpPr/>
          <p:nvPr/>
        </p:nvCxnSpPr>
        <p:spPr>
          <a:xfrm>
            <a:off x="267643" y="786243"/>
            <a:ext cx="3348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59370813-3617-7594-715B-71BF52E1BCF4}"/>
              </a:ext>
            </a:extLst>
          </p:cNvPr>
          <p:cNvCxnSpPr/>
          <p:nvPr/>
        </p:nvCxnSpPr>
        <p:spPr>
          <a:xfrm>
            <a:off x="267643" y="941956"/>
            <a:ext cx="1440000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DDB09B2A-AB8C-A8B6-4D4E-DBC040C15A1A}"/>
              </a:ext>
            </a:extLst>
          </p:cNvPr>
          <p:cNvSpPr/>
          <p:nvPr/>
        </p:nvSpPr>
        <p:spPr>
          <a:xfrm>
            <a:off x="267643" y="207565"/>
            <a:ext cx="72000" cy="216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C19CE21-7351-C4CA-C433-37F0C15322D4}"/>
              </a:ext>
            </a:extLst>
          </p:cNvPr>
          <p:cNvSpPr/>
          <p:nvPr/>
        </p:nvSpPr>
        <p:spPr>
          <a:xfrm>
            <a:off x="543099" y="203219"/>
            <a:ext cx="72000" cy="504000"/>
          </a:xfrm>
          <a:prstGeom prst="roundRect">
            <a:avLst/>
          </a:pr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剪去单角 16">
            <a:extLst>
              <a:ext uri="{FF2B5EF4-FFF2-40B4-BE49-F238E27FC236}">
                <a16:creationId xmlns:a16="http://schemas.microsoft.com/office/drawing/2014/main" id="{C8032395-66D3-E745-BA25-18A60BE4F0AF}"/>
              </a:ext>
            </a:extLst>
          </p:cNvPr>
          <p:cNvSpPr/>
          <p:nvPr/>
        </p:nvSpPr>
        <p:spPr>
          <a:xfrm>
            <a:off x="402363" y="206731"/>
            <a:ext cx="72000" cy="360000"/>
          </a:xfrm>
          <a:prstGeom prst="snip1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3FFAB91-9356-6790-8CFF-914A96099A44}"/>
              </a:ext>
            </a:extLst>
          </p:cNvPr>
          <p:cNvSpPr/>
          <p:nvPr/>
        </p:nvSpPr>
        <p:spPr>
          <a:xfrm>
            <a:off x="4006178" y="264573"/>
            <a:ext cx="1663102" cy="44264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伏秒守恒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24B963E-D52E-E2C4-FC70-E2C03532D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3" y="1281113"/>
            <a:ext cx="7877175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8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83267C-8E76-352F-CF5F-AA65E56C9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DD8D4C84-9262-D6F7-65B7-011734F247A3}"/>
              </a:ext>
            </a:extLst>
          </p:cNvPr>
          <p:cNvSpPr txBox="1"/>
          <p:nvPr/>
        </p:nvSpPr>
        <p:spPr>
          <a:xfrm>
            <a:off x="618978" y="2025970"/>
            <a:ext cx="5479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优设标题黑" panose="02010600030101010101" charset="-122"/>
                <a:ea typeface="优设标题黑" panose="02010600030101010101" charset="-122"/>
              </a:rPr>
              <a:t>  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C8DE27-65F1-0720-BA34-56F1143FDED3}"/>
              </a:ext>
            </a:extLst>
          </p:cNvPr>
          <p:cNvSpPr/>
          <p:nvPr/>
        </p:nvSpPr>
        <p:spPr>
          <a:xfrm>
            <a:off x="-325120" y="-175260"/>
            <a:ext cx="9690100" cy="5494020"/>
          </a:xfrm>
          <a:prstGeom prst="rect">
            <a:avLst/>
          </a:prstGeom>
          <a:solidFill>
            <a:schemeClr val="bg1">
              <a:alpha val="4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6E23C86-8DC1-0FCD-A171-594ED7F3BE5A}"/>
              </a:ext>
            </a:extLst>
          </p:cNvPr>
          <p:cNvSpPr txBox="1"/>
          <p:nvPr/>
        </p:nvSpPr>
        <p:spPr>
          <a:xfrm>
            <a:off x="618978" y="100400"/>
            <a:ext cx="3601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Introduce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屏幕上写着字&#10;&#10;中度可信度描述已自动生成">
            <a:extLst>
              <a:ext uri="{FF2B5EF4-FFF2-40B4-BE49-F238E27FC236}">
                <a16:creationId xmlns:a16="http://schemas.microsoft.com/office/drawing/2014/main" id="{0A0052A7-8047-B4AC-7C4E-C192D5620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348" y="4117552"/>
            <a:ext cx="4747136" cy="1025948"/>
          </a:xfrm>
          <a:prstGeom prst="rect">
            <a:avLst/>
          </a:prstGeom>
          <a:noFill/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D87BEFE-B74A-AD83-E307-7928A2ED3396}"/>
              </a:ext>
            </a:extLst>
          </p:cNvPr>
          <p:cNvCxnSpPr/>
          <p:nvPr/>
        </p:nvCxnSpPr>
        <p:spPr>
          <a:xfrm>
            <a:off x="267643" y="786243"/>
            <a:ext cx="3348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3E990E4-EB6A-080F-CFDC-5BD6F1E39C6F}"/>
              </a:ext>
            </a:extLst>
          </p:cNvPr>
          <p:cNvCxnSpPr/>
          <p:nvPr/>
        </p:nvCxnSpPr>
        <p:spPr>
          <a:xfrm>
            <a:off x="267643" y="941956"/>
            <a:ext cx="1440000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8C63B1E-9C35-2DAA-2D35-7ACB7DEB1E2C}"/>
              </a:ext>
            </a:extLst>
          </p:cNvPr>
          <p:cNvSpPr/>
          <p:nvPr/>
        </p:nvSpPr>
        <p:spPr>
          <a:xfrm>
            <a:off x="267643" y="207565"/>
            <a:ext cx="72000" cy="216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26A9F4B8-753F-C7F7-CE21-087F61AD5169}"/>
              </a:ext>
            </a:extLst>
          </p:cNvPr>
          <p:cNvSpPr/>
          <p:nvPr/>
        </p:nvSpPr>
        <p:spPr>
          <a:xfrm>
            <a:off x="543099" y="203219"/>
            <a:ext cx="72000" cy="504000"/>
          </a:xfrm>
          <a:prstGeom prst="roundRect">
            <a:avLst/>
          </a:pr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剪去单角 16">
            <a:extLst>
              <a:ext uri="{FF2B5EF4-FFF2-40B4-BE49-F238E27FC236}">
                <a16:creationId xmlns:a16="http://schemas.microsoft.com/office/drawing/2014/main" id="{2F990AC5-5F8E-0FBE-97EF-A576F07904A9}"/>
              </a:ext>
            </a:extLst>
          </p:cNvPr>
          <p:cNvSpPr/>
          <p:nvPr/>
        </p:nvSpPr>
        <p:spPr>
          <a:xfrm>
            <a:off x="402363" y="206731"/>
            <a:ext cx="72000" cy="360000"/>
          </a:xfrm>
          <a:prstGeom prst="snip1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80FB8B4-1323-245E-5F4A-0293930A48E0}"/>
              </a:ext>
            </a:extLst>
          </p:cNvPr>
          <p:cNvSpPr/>
          <p:nvPr/>
        </p:nvSpPr>
        <p:spPr>
          <a:xfrm>
            <a:off x="3778283" y="264573"/>
            <a:ext cx="2552179" cy="44264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——CCM and DCM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4" name="Picture 2" descr="DCDC基础（10）-- BUCK电路的CCM和DCM模式_电源_电路_控制-仿真秀干货文章">
            <a:extLst>
              <a:ext uri="{FF2B5EF4-FFF2-40B4-BE49-F238E27FC236}">
                <a16:creationId xmlns:a16="http://schemas.microsoft.com/office/drawing/2014/main" id="{44B6FCC9-3A4E-6C7A-F85D-9FA8036CA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817" y="1276305"/>
            <a:ext cx="3278208" cy="356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CDC基础（10）-- BUCK电路的CCM和DCM模式-CSDN博客">
            <a:extLst>
              <a:ext uri="{FF2B5EF4-FFF2-40B4-BE49-F238E27FC236}">
                <a16:creationId xmlns:a16="http://schemas.microsoft.com/office/drawing/2014/main" id="{0DF2E98C-20A5-C2F3-2917-CE37D0B6C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4578" y="1031355"/>
            <a:ext cx="2714709" cy="3080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063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325120" y="-155116"/>
            <a:ext cx="9690100" cy="5494020"/>
          </a:xfrm>
          <a:prstGeom prst="rect">
            <a:avLst/>
          </a:prstGeom>
          <a:solidFill>
            <a:schemeClr val="bg1">
              <a:alpha val="4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916015" y="1498850"/>
            <a:ext cx="1512799" cy="151279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0000" dirty="0">
              <a:solidFill>
                <a:srgbClr val="F2F2F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754488" y="1870528"/>
            <a:ext cx="22621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rgbClr val="392C47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微软雅黑" panose="020B0503020204020204" charset="-122"/>
              </a:rPr>
              <a:t>控制策略</a:t>
            </a:r>
          </a:p>
        </p:txBody>
      </p:sp>
      <p:sp>
        <p:nvSpPr>
          <p:cNvPr id="2" name="矩形 1"/>
          <p:cNvSpPr/>
          <p:nvPr/>
        </p:nvSpPr>
        <p:spPr>
          <a:xfrm>
            <a:off x="2241389" y="1445280"/>
            <a:ext cx="86754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9600" dirty="0">
                <a:solidFill>
                  <a:srgbClr val="392C47"/>
                </a:solidFill>
              </a:rPr>
              <a:t>2</a:t>
            </a:r>
            <a:endParaRPr kumimoji="1" lang="zh-CN" altLang="en-US" sz="9600" dirty="0">
              <a:solidFill>
                <a:srgbClr val="392C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87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E866D6AA-15BE-06CE-836A-59AC1D8F2238}"/>
              </a:ext>
            </a:extLst>
          </p:cNvPr>
          <p:cNvSpPr txBox="1"/>
          <p:nvPr/>
        </p:nvSpPr>
        <p:spPr>
          <a:xfrm>
            <a:off x="618978" y="2025970"/>
            <a:ext cx="5479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优设标题黑" panose="02010600030101010101" charset="-122"/>
                <a:ea typeface="优设标题黑" panose="02010600030101010101" charset="-122"/>
              </a:rPr>
              <a:t>  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BCEEEED-583F-FC01-9CE5-C93744271D40}"/>
              </a:ext>
            </a:extLst>
          </p:cNvPr>
          <p:cNvSpPr/>
          <p:nvPr/>
        </p:nvSpPr>
        <p:spPr>
          <a:xfrm>
            <a:off x="-325120" y="-175260"/>
            <a:ext cx="9690100" cy="5494020"/>
          </a:xfrm>
          <a:prstGeom prst="rect">
            <a:avLst/>
          </a:prstGeom>
          <a:solidFill>
            <a:schemeClr val="bg1">
              <a:alpha val="45098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C533D9F-9FE3-C028-A25B-85E5FA9AF1CC}"/>
              </a:ext>
            </a:extLst>
          </p:cNvPr>
          <p:cNvSpPr txBox="1"/>
          <p:nvPr/>
        </p:nvSpPr>
        <p:spPr>
          <a:xfrm>
            <a:off x="618978" y="100400"/>
            <a:ext cx="3864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 Method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A4743D2-2FBE-B26D-ED12-02240A4498C8}"/>
              </a:ext>
            </a:extLst>
          </p:cNvPr>
          <p:cNvCxnSpPr/>
          <p:nvPr/>
        </p:nvCxnSpPr>
        <p:spPr>
          <a:xfrm>
            <a:off x="267643" y="786243"/>
            <a:ext cx="3348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A902F19-D9CC-57E1-DE6C-585F7045D8A9}"/>
              </a:ext>
            </a:extLst>
          </p:cNvPr>
          <p:cNvCxnSpPr/>
          <p:nvPr/>
        </p:nvCxnSpPr>
        <p:spPr>
          <a:xfrm>
            <a:off x="267643" y="941956"/>
            <a:ext cx="1440000" cy="0"/>
          </a:xfrm>
          <a:prstGeom prst="line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353CAF1B-6FA5-E013-E0BB-A1841670CCF2}"/>
              </a:ext>
            </a:extLst>
          </p:cNvPr>
          <p:cNvSpPr/>
          <p:nvPr/>
        </p:nvSpPr>
        <p:spPr>
          <a:xfrm>
            <a:off x="267643" y="207565"/>
            <a:ext cx="72000" cy="2160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82BEC57-6A38-9286-5315-94D5B308732E}"/>
              </a:ext>
            </a:extLst>
          </p:cNvPr>
          <p:cNvSpPr/>
          <p:nvPr/>
        </p:nvSpPr>
        <p:spPr>
          <a:xfrm>
            <a:off x="543099" y="203219"/>
            <a:ext cx="72000" cy="504000"/>
          </a:xfrm>
          <a:prstGeom prst="roundRect">
            <a:avLst/>
          </a:pr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剪去单角 16">
            <a:extLst>
              <a:ext uri="{FF2B5EF4-FFF2-40B4-BE49-F238E27FC236}">
                <a16:creationId xmlns:a16="http://schemas.microsoft.com/office/drawing/2014/main" id="{BF479E4E-C327-BFEC-76B0-8EFECB07C74E}"/>
              </a:ext>
            </a:extLst>
          </p:cNvPr>
          <p:cNvSpPr/>
          <p:nvPr/>
        </p:nvSpPr>
        <p:spPr>
          <a:xfrm>
            <a:off x="402363" y="206731"/>
            <a:ext cx="72000" cy="360000"/>
          </a:xfrm>
          <a:prstGeom prst="snip1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344999E-8C3A-2533-1C06-9E53B780915D}"/>
              </a:ext>
            </a:extLst>
          </p:cNvPr>
          <p:cNvSpPr/>
          <p:nvPr/>
        </p:nvSpPr>
        <p:spPr>
          <a:xfrm>
            <a:off x="4571999" y="264573"/>
            <a:ext cx="3383281" cy="44264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——PID +</a:t>
            </a:r>
            <a:r>
              <a:rPr lang="en-US" altLang="zh-CN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TD+Feedforward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4843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像素">
      <a:dk1>
        <a:srgbClr val="103154"/>
      </a:dk1>
      <a:lt1>
        <a:srgbClr val="FFFFFF"/>
      </a:lt1>
      <a:dk2>
        <a:srgbClr val="00BFC3"/>
      </a:dk2>
      <a:lt2>
        <a:srgbClr val="0096FF"/>
      </a:lt2>
      <a:accent1>
        <a:srgbClr val="FF7F01"/>
      </a:accent1>
      <a:accent2>
        <a:srgbClr val="F1B015"/>
      </a:accent2>
      <a:accent3>
        <a:srgbClr val="FBEC85"/>
      </a:accent3>
      <a:accent4>
        <a:srgbClr val="D2C2F1"/>
      </a:accent4>
      <a:accent5>
        <a:srgbClr val="DA5AF4"/>
      </a:accent5>
      <a:accent6>
        <a:srgbClr val="9D09D1"/>
      </a:accent6>
      <a:hlink>
        <a:srgbClr val="1286C9"/>
      </a:hlink>
      <a:folHlink>
        <a:srgbClr val="A8C2E7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1856</TotalTime>
  <Words>97</Words>
  <Application>Microsoft Office PowerPoint</Application>
  <PresentationFormat>全屏显示(16:9)</PresentationFormat>
  <Paragraphs>42</Paragraphs>
  <Slides>11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微软雅黑</vt:lpstr>
      <vt:lpstr>优设标题黑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 PLUS</dc:creator>
  <cp:lastModifiedBy>华铭 陈</cp:lastModifiedBy>
  <cp:revision>273</cp:revision>
  <dcterms:created xsi:type="dcterms:W3CDTF">2015-04-26T00:57:00Z</dcterms:created>
  <dcterms:modified xsi:type="dcterms:W3CDTF">2024-11-23T04:01:29Z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3F2FF9112F814A34907162DF76DF949E</vt:lpwstr>
  </property>
  <property fmtid="{D5CDD505-2E9C-101B-9397-08002B2CF9AE}" pid="3" name="KSOProductBuildVer">
    <vt:lpwstr>2052-11.1.0.11045</vt:lpwstr>
  </property>
</Properties>
</file>

<file path=docProps/thumbnail.jpeg>
</file>